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8" r:id="rId15"/>
    <p:sldId id="269" r:id="rId16"/>
    <p:sldId id="270" r:id="rId17"/>
    <p:sldId id="279" r:id="rId18"/>
    <p:sldId id="271" r:id="rId19"/>
    <p:sldId id="272" r:id="rId20"/>
    <p:sldId id="280" r:id="rId21"/>
    <p:sldId id="275" r:id="rId22"/>
    <p:sldId id="274" r:id="rId23"/>
    <p:sldId id="276" r:id="rId24"/>
    <p:sldId id="277"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8820D15-B66B-4A4E-A7BB-A24FCA503AB9}" type="datetimeFigureOut">
              <a:rPr lang="tr-TR" smtClean="0"/>
              <a:pPr/>
              <a:t>13.11.2019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037129-33BC-43B3-9BAE-843A099D137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820D15-B66B-4A4E-A7BB-A24FCA503AB9}" type="datetimeFigureOut">
              <a:rPr lang="tr-TR" smtClean="0"/>
              <a:pPr/>
              <a:t>13.11.2019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037129-33BC-43B3-9BAE-843A099D137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820D15-B66B-4A4E-A7BB-A24FCA503AB9}" type="datetimeFigureOut">
              <a:rPr lang="tr-TR" smtClean="0"/>
              <a:pPr/>
              <a:t>13.11.2019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037129-33BC-43B3-9BAE-843A099D137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820D15-B66B-4A4E-A7BB-A24FCA503AB9}" type="datetimeFigureOut">
              <a:rPr lang="tr-TR" smtClean="0"/>
              <a:pPr/>
              <a:t>13.11.2019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037129-33BC-43B3-9BAE-843A099D137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8820D15-B66B-4A4E-A7BB-A24FCA503AB9}" type="datetimeFigureOut">
              <a:rPr lang="tr-TR" smtClean="0"/>
              <a:pPr/>
              <a:t>13.11.2019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037129-33BC-43B3-9BAE-843A099D137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8820D15-B66B-4A4E-A7BB-A24FCA503AB9}" type="datetimeFigureOut">
              <a:rPr lang="tr-TR" smtClean="0"/>
              <a:pPr/>
              <a:t>13.11.2019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037129-33BC-43B3-9BAE-843A099D137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8820D15-B66B-4A4E-A7BB-A24FCA503AB9}" type="datetimeFigureOut">
              <a:rPr lang="tr-TR" smtClean="0"/>
              <a:pPr/>
              <a:t>13.11.2019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6037129-33BC-43B3-9BAE-843A099D137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8820D15-B66B-4A4E-A7BB-A24FCA503AB9}" type="datetimeFigureOut">
              <a:rPr lang="tr-TR" smtClean="0"/>
              <a:pPr/>
              <a:t>13.11.2019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6037129-33BC-43B3-9BAE-843A099D137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8820D15-B66B-4A4E-A7BB-A24FCA503AB9}" type="datetimeFigureOut">
              <a:rPr lang="tr-TR" smtClean="0"/>
              <a:pPr/>
              <a:t>13.11.2019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6037129-33BC-43B3-9BAE-843A099D137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820D15-B66B-4A4E-A7BB-A24FCA503AB9}" type="datetimeFigureOut">
              <a:rPr lang="tr-TR" smtClean="0"/>
              <a:pPr/>
              <a:t>13.11.2019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037129-33BC-43B3-9BAE-843A099D137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820D15-B66B-4A4E-A7BB-A24FCA503AB9}" type="datetimeFigureOut">
              <a:rPr lang="tr-TR" smtClean="0"/>
              <a:pPr/>
              <a:t>13.11.2019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037129-33BC-43B3-9BAE-843A099D137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20D15-B66B-4A4E-A7BB-A24FCA503AB9}" type="datetimeFigureOut">
              <a:rPr lang="tr-TR" smtClean="0"/>
              <a:pPr/>
              <a:t>13.11.2019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37129-33BC-43B3-9BAE-843A099D137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DİYABET HAKKINDA HERŞEY</a:t>
            </a:r>
            <a:endParaRPr lang="tr-TR" dirty="0"/>
          </a:p>
        </p:txBody>
      </p:sp>
      <p:sp>
        <p:nvSpPr>
          <p:cNvPr id="3" name="2 Alt Başlık"/>
          <p:cNvSpPr>
            <a:spLocks noGrp="1"/>
          </p:cNvSpPr>
          <p:nvPr>
            <p:ph type="subTitle" idx="1"/>
          </p:nvPr>
        </p:nvSpPr>
        <p:spPr/>
        <p:txBody>
          <a:bodyPr/>
          <a:lstStyle/>
          <a:p>
            <a:r>
              <a:rPr lang="tr-TR" dirty="0" smtClean="0"/>
              <a:t>HAZIRLAYAN</a:t>
            </a:r>
          </a:p>
          <a:p>
            <a:r>
              <a:rPr lang="tr-TR" dirty="0" smtClean="0"/>
              <a:t>ZEHRA ÖZGE AKALIN(GIDA MÜH.)</a:t>
            </a:r>
          </a:p>
          <a:p>
            <a:endParaRPr lang="tr-TR" dirty="0"/>
          </a:p>
        </p:txBody>
      </p:sp>
      <p:pic>
        <p:nvPicPr>
          <p:cNvPr id="5" name="4 Resim" descr="indir.jpg"/>
          <p:cNvPicPr>
            <a:picLocks noChangeAspect="1"/>
          </p:cNvPicPr>
          <p:nvPr/>
        </p:nvPicPr>
        <p:blipFill>
          <a:blip r:embed="rId2" cstate="print"/>
          <a:stretch>
            <a:fillRect/>
          </a:stretch>
        </p:blipFill>
        <p:spPr>
          <a:xfrm>
            <a:off x="611560" y="404664"/>
            <a:ext cx="2933700" cy="1562100"/>
          </a:xfrm>
          <a:prstGeom prst="rect">
            <a:avLst/>
          </a:prstGeom>
        </p:spPr>
      </p:pic>
      <p:pic>
        <p:nvPicPr>
          <p:cNvPr id="6" name="5 Resim" descr="images.jpg"/>
          <p:cNvPicPr>
            <a:picLocks noChangeAspect="1"/>
          </p:cNvPicPr>
          <p:nvPr/>
        </p:nvPicPr>
        <p:blipFill>
          <a:blip r:embed="rId3" cstate="print"/>
          <a:stretch>
            <a:fillRect/>
          </a:stretch>
        </p:blipFill>
        <p:spPr>
          <a:xfrm>
            <a:off x="6300192" y="260648"/>
            <a:ext cx="2476500" cy="18383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TİP 1 DİYABET TEDAVİSİ</a:t>
            </a:r>
            <a:endParaRPr lang="tr-TR" dirty="0"/>
          </a:p>
        </p:txBody>
      </p:sp>
      <p:sp>
        <p:nvSpPr>
          <p:cNvPr id="3" name="2 İçerik Yer Tutucusu"/>
          <p:cNvSpPr>
            <a:spLocks noGrp="1"/>
          </p:cNvSpPr>
          <p:nvPr>
            <p:ph idx="1"/>
          </p:nvPr>
        </p:nvSpPr>
        <p:spPr/>
        <p:txBody>
          <a:bodyPr/>
          <a:lstStyle/>
          <a:p>
            <a:r>
              <a:rPr lang="tr-TR" dirty="0" smtClean="0"/>
              <a:t>Tip 1 diyabetin tedavisinde değişmez kural </a:t>
            </a:r>
            <a:r>
              <a:rPr lang="tr-TR" dirty="0" err="1" smtClean="0"/>
              <a:t>insülin</a:t>
            </a:r>
            <a:r>
              <a:rPr lang="tr-TR" dirty="0" smtClean="0"/>
              <a:t> enjeksiyonudur. Bu tip şeker hastalığında </a:t>
            </a:r>
            <a:r>
              <a:rPr lang="tr-TR" dirty="0" err="1" smtClean="0"/>
              <a:t>insülin</a:t>
            </a:r>
            <a:r>
              <a:rPr lang="tr-TR" dirty="0" smtClean="0"/>
              <a:t> kullanmak bir zorunluluktur ve hayat kurtarıcıdır</a:t>
            </a:r>
            <a:endParaRPr lang="tr-TR" dirty="0"/>
          </a:p>
        </p:txBody>
      </p:sp>
      <p:pic>
        <p:nvPicPr>
          <p:cNvPr id="4" name="3 Resim" descr="İĞNE.jpg"/>
          <p:cNvPicPr>
            <a:picLocks noChangeAspect="1"/>
          </p:cNvPicPr>
          <p:nvPr/>
        </p:nvPicPr>
        <p:blipFill>
          <a:blip r:embed="rId2" cstate="print"/>
          <a:stretch>
            <a:fillRect/>
          </a:stretch>
        </p:blipFill>
        <p:spPr>
          <a:xfrm>
            <a:off x="2627784" y="4293096"/>
            <a:ext cx="3600400" cy="17430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Tedavinin diğer temel taşları ise sağlıklı beslenme, düzenli egzersiz ve eğitimdir. İdeal kan şekeri düzeyinin sağlanması için gün boyu belirgin özen ve günlük bakım gerekir. </a:t>
            </a:r>
            <a:endParaRPr lang="tr-TR" dirty="0"/>
          </a:p>
        </p:txBody>
      </p:sp>
      <p:pic>
        <p:nvPicPr>
          <p:cNvPr id="4" name="3 Resim" descr="EGZERSİZ.jpg"/>
          <p:cNvPicPr>
            <a:picLocks noChangeAspect="1"/>
          </p:cNvPicPr>
          <p:nvPr/>
        </p:nvPicPr>
        <p:blipFill>
          <a:blip r:embed="rId2" cstate="print"/>
          <a:stretch>
            <a:fillRect/>
          </a:stretch>
        </p:blipFill>
        <p:spPr>
          <a:xfrm>
            <a:off x="971600" y="4221088"/>
            <a:ext cx="2460526" cy="2024831"/>
          </a:xfrm>
          <a:prstGeom prst="rect">
            <a:avLst/>
          </a:prstGeom>
        </p:spPr>
      </p:pic>
      <p:pic>
        <p:nvPicPr>
          <p:cNvPr id="5" name="4 Resim" descr="images (2).jpg"/>
          <p:cNvPicPr>
            <a:picLocks noChangeAspect="1"/>
          </p:cNvPicPr>
          <p:nvPr/>
        </p:nvPicPr>
        <p:blipFill>
          <a:blip r:embed="rId3" cstate="print"/>
          <a:stretch>
            <a:fillRect/>
          </a:stretch>
        </p:blipFill>
        <p:spPr>
          <a:xfrm>
            <a:off x="4932040" y="4293096"/>
            <a:ext cx="2600325" cy="176212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TİP 2 DİYABET NEDİR?</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Tip 2 diyabet daha çok </a:t>
            </a:r>
            <a:r>
              <a:rPr lang="tr-TR" dirty="0" err="1" smtClean="0"/>
              <a:t>insülin</a:t>
            </a:r>
            <a:r>
              <a:rPr lang="tr-TR" dirty="0" smtClean="0"/>
              <a:t> direnciyle karakterizedir. Tip 2 diyabette </a:t>
            </a:r>
            <a:r>
              <a:rPr lang="tr-TR" dirty="0" err="1" smtClean="0"/>
              <a:t>insülin</a:t>
            </a:r>
            <a:r>
              <a:rPr lang="tr-TR" dirty="0" smtClean="0"/>
              <a:t> yeterince düzenli salınıp etkili olamamaktadır.</a:t>
            </a:r>
            <a:endParaRPr lang="tr-TR" dirty="0"/>
          </a:p>
        </p:txBody>
      </p:sp>
      <p:pic>
        <p:nvPicPr>
          <p:cNvPr id="4" name="3 Resim" descr="İLAÇ.jpg"/>
          <p:cNvPicPr>
            <a:picLocks noChangeAspect="1"/>
          </p:cNvPicPr>
          <p:nvPr/>
        </p:nvPicPr>
        <p:blipFill>
          <a:blip r:embed="rId2" cstate="print"/>
          <a:stretch>
            <a:fillRect/>
          </a:stretch>
        </p:blipFill>
        <p:spPr>
          <a:xfrm>
            <a:off x="2627784" y="3789040"/>
            <a:ext cx="3048000" cy="149542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Tip 2 diyabet, </a:t>
            </a:r>
            <a:r>
              <a:rPr lang="tr-TR" dirty="0" err="1" smtClean="0"/>
              <a:t>insüline</a:t>
            </a:r>
            <a:r>
              <a:rPr lang="tr-TR" dirty="0" smtClean="0"/>
              <a:t> bağımlı olmayan diyabet veya geç başlangıçlı diyabet olarak da adlandırılır. Tip 2 diyabetli kişilerin genellikle </a:t>
            </a:r>
            <a:r>
              <a:rPr lang="tr-TR" dirty="0" err="1" smtClean="0"/>
              <a:t>insülin</a:t>
            </a:r>
            <a:r>
              <a:rPr lang="tr-TR" dirty="0" smtClean="0"/>
              <a:t> gereksinimleri yoktur</a:t>
            </a:r>
            <a:endParaRPr lang="tr-TR" dirty="0"/>
          </a:p>
        </p:txBody>
      </p:sp>
      <p:pic>
        <p:nvPicPr>
          <p:cNvPr id="4" name="3 Resim" descr="İLAÇ 2.jpg"/>
          <p:cNvPicPr>
            <a:picLocks noChangeAspect="1"/>
          </p:cNvPicPr>
          <p:nvPr/>
        </p:nvPicPr>
        <p:blipFill>
          <a:blip r:embed="rId2" cstate="print"/>
          <a:stretch>
            <a:fillRect/>
          </a:stretch>
        </p:blipFill>
        <p:spPr>
          <a:xfrm>
            <a:off x="2771800" y="4293096"/>
            <a:ext cx="3143250" cy="145732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Genellikle, diyetlerini kontrol ederek, düzenli egzersiz yaparak, ağızdan ilaç ve ya </a:t>
            </a:r>
            <a:r>
              <a:rPr lang="tr-TR" dirty="0" err="1" smtClean="0"/>
              <a:t>insülin</a:t>
            </a:r>
            <a:r>
              <a:rPr lang="tr-TR" dirty="0" smtClean="0"/>
              <a:t> alarak şekerlerini kontrol edebilirler.</a:t>
            </a:r>
            <a:endParaRPr lang="tr-TR" dirty="0"/>
          </a:p>
        </p:txBody>
      </p:sp>
      <p:pic>
        <p:nvPicPr>
          <p:cNvPr id="4" name="3 Resim" descr="TARTI.jpg"/>
          <p:cNvPicPr>
            <a:picLocks noChangeAspect="1"/>
          </p:cNvPicPr>
          <p:nvPr/>
        </p:nvPicPr>
        <p:blipFill>
          <a:blip r:embed="rId2" cstate="print"/>
          <a:stretch>
            <a:fillRect/>
          </a:stretch>
        </p:blipFill>
        <p:spPr>
          <a:xfrm>
            <a:off x="2915816" y="3933056"/>
            <a:ext cx="3960440" cy="15144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Tip 2 diyabet, 45 yaşından büyük şişman kişilerde daha yaygındır. Bununla birlikte, artan </a:t>
            </a:r>
            <a:r>
              <a:rPr lang="tr-TR" dirty="0" err="1" smtClean="0"/>
              <a:t>obezitenin</a:t>
            </a:r>
            <a:r>
              <a:rPr lang="tr-TR" dirty="0" smtClean="0"/>
              <a:t> bir sonucu olarak, çocuklarda ve genç erişkinlerde de yaygın hale gelmektedir.</a:t>
            </a:r>
            <a:endParaRPr lang="tr-TR" dirty="0"/>
          </a:p>
        </p:txBody>
      </p:sp>
      <p:pic>
        <p:nvPicPr>
          <p:cNvPr id="4" name="3 Resim" descr="ŞİŞKO.jpg"/>
          <p:cNvPicPr>
            <a:picLocks noChangeAspect="1"/>
          </p:cNvPicPr>
          <p:nvPr/>
        </p:nvPicPr>
        <p:blipFill>
          <a:blip r:embed="rId2" cstate="print"/>
          <a:stretch>
            <a:fillRect/>
          </a:stretch>
        </p:blipFill>
        <p:spPr>
          <a:xfrm>
            <a:off x="1979712" y="4437112"/>
            <a:ext cx="2990850" cy="1524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DİYABETTE ACİL SORUNLAR</a:t>
            </a:r>
            <a:endParaRPr lang="tr-TR" dirty="0"/>
          </a:p>
        </p:txBody>
      </p:sp>
      <p:sp>
        <p:nvSpPr>
          <p:cNvPr id="3" name="2 İçerik Yer Tutucusu"/>
          <p:cNvSpPr>
            <a:spLocks noGrp="1"/>
          </p:cNvSpPr>
          <p:nvPr>
            <p:ph idx="1"/>
          </p:nvPr>
        </p:nvSpPr>
        <p:spPr/>
        <p:txBody>
          <a:bodyPr/>
          <a:lstStyle/>
          <a:p>
            <a:r>
              <a:rPr lang="tr-TR" dirty="0" smtClean="0"/>
              <a:t> </a:t>
            </a:r>
            <a:r>
              <a:rPr lang="tr-TR" dirty="0" err="1" smtClean="0"/>
              <a:t>insülini</a:t>
            </a:r>
            <a:r>
              <a:rPr lang="tr-TR" dirty="0" smtClean="0"/>
              <a:t> uygun teknikle, yeterli dozda ve zamanında yapmayan, beslenme tedavisine uyum sağlayamayan ve aşırı karbonhidrat tüketen ya da egzersiz yapmayı aksatan diyabetlilerde kan şekeri yükselebilir </a:t>
            </a:r>
            <a:r>
              <a:rPr lang="tr-TR" dirty="0" smtClean="0">
                <a:solidFill>
                  <a:srgbClr val="FF0000"/>
                </a:solidFill>
              </a:rPr>
              <a:t>(</a:t>
            </a:r>
            <a:r>
              <a:rPr lang="tr-TR" dirty="0" err="1" smtClean="0">
                <a:solidFill>
                  <a:srgbClr val="FF0000"/>
                </a:solidFill>
              </a:rPr>
              <a:t>hiperglisemi</a:t>
            </a:r>
            <a:r>
              <a:rPr lang="tr-TR" dirty="0" smtClean="0">
                <a:solidFill>
                  <a:srgbClr val="FF0000"/>
                </a:solidFill>
              </a:rPr>
              <a:t>). </a:t>
            </a:r>
            <a:endParaRPr lang="tr-TR" dirty="0">
              <a:solidFill>
                <a:srgbClr val="FF0000"/>
              </a:solidFill>
            </a:endParaRPr>
          </a:p>
        </p:txBody>
      </p:sp>
      <p:pic>
        <p:nvPicPr>
          <p:cNvPr id="4" name="3 Resim" descr="KÖPEL DİYABET.jpg"/>
          <p:cNvPicPr>
            <a:picLocks noChangeAspect="1"/>
          </p:cNvPicPr>
          <p:nvPr/>
        </p:nvPicPr>
        <p:blipFill>
          <a:blip r:embed="rId2" cstate="print"/>
          <a:stretch>
            <a:fillRect/>
          </a:stretch>
        </p:blipFill>
        <p:spPr>
          <a:xfrm>
            <a:off x="3779912" y="4797152"/>
            <a:ext cx="3714750" cy="12287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hiperglisemi.jpg"/>
          <p:cNvPicPr>
            <a:picLocks noGrp="1" noChangeAspect="1"/>
          </p:cNvPicPr>
          <p:nvPr>
            <p:ph idx="1"/>
          </p:nvPr>
        </p:nvPicPr>
        <p:blipFill>
          <a:blip r:embed="rId2" cstate="print"/>
          <a:stretch>
            <a:fillRect/>
          </a:stretch>
        </p:blipFill>
        <p:spPr>
          <a:xfrm>
            <a:off x="2309018" y="1600200"/>
            <a:ext cx="4525963" cy="4525963"/>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HİPOGLİSEMİ</a:t>
            </a:r>
            <a:endParaRPr lang="tr-TR" dirty="0"/>
          </a:p>
        </p:txBody>
      </p:sp>
      <p:sp>
        <p:nvSpPr>
          <p:cNvPr id="3" name="2 İçerik Yer Tutucusu"/>
          <p:cNvSpPr>
            <a:spLocks noGrp="1"/>
          </p:cNvSpPr>
          <p:nvPr>
            <p:ph idx="1"/>
          </p:nvPr>
        </p:nvSpPr>
        <p:spPr/>
        <p:txBody>
          <a:bodyPr/>
          <a:lstStyle/>
          <a:p>
            <a:r>
              <a:rPr lang="tr-TR" dirty="0" err="1" smtClean="0"/>
              <a:t>insülini</a:t>
            </a:r>
            <a:r>
              <a:rPr lang="tr-TR" dirty="0" smtClean="0"/>
              <a:t> aşırı dozda kullanan ya da önerilen besinleri özellikle de karbonhidrat içeren besinleri zamanında ve yeterince tüketmeyen, alkol kullanan veya aşırı egzersiz yapan diyabetlilerde kan şekeri aniden ve hızla düşebilir (</a:t>
            </a:r>
            <a:r>
              <a:rPr lang="tr-TR" dirty="0" smtClean="0">
                <a:solidFill>
                  <a:srgbClr val="FF0000"/>
                </a:solidFill>
              </a:rPr>
              <a:t>hipoglisemi</a:t>
            </a:r>
            <a:r>
              <a:rPr lang="tr-TR" dirty="0" smtClean="0"/>
              <a:t>).</a:t>
            </a:r>
            <a:endParaRPr lang="tr-TR" dirty="0"/>
          </a:p>
        </p:txBody>
      </p:sp>
      <p:pic>
        <p:nvPicPr>
          <p:cNvPr id="4" name="3 Resim" descr="KOŞU.jpg"/>
          <p:cNvPicPr>
            <a:picLocks noChangeAspect="1"/>
          </p:cNvPicPr>
          <p:nvPr/>
        </p:nvPicPr>
        <p:blipFill>
          <a:blip r:embed="rId2" cstate="print"/>
          <a:stretch>
            <a:fillRect/>
          </a:stretch>
        </p:blipFill>
        <p:spPr>
          <a:xfrm>
            <a:off x="5076056" y="4437112"/>
            <a:ext cx="2533650" cy="180022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Kan şekeri düşüklüğü çarpıntı,ellerde titreme,sinirlilik ile başlayıp şuur kaybı,ani kasılmalar ve komaya sokabilir.sonrası ise ölümle sonuçlanabilir.</a:t>
            </a:r>
            <a:endParaRPr lang="tr-TR" dirty="0"/>
          </a:p>
        </p:txBody>
      </p:sp>
      <p:pic>
        <p:nvPicPr>
          <p:cNvPr id="4" name="3 Resim" descr="HİPO 2.jpg"/>
          <p:cNvPicPr>
            <a:picLocks noChangeAspect="1"/>
          </p:cNvPicPr>
          <p:nvPr/>
        </p:nvPicPr>
        <p:blipFill>
          <a:blip r:embed="rId2" cstate="print"/>
          <a:stretch>
            <a:fillRect/>
          </a:stretch>
        </p:blipFill>
        <p:spPr>
          <a:xfrm>
            <a:off x="2411760" y="3861048"/>
            <a:ext cx="2143125" cy="21431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DİYABET NEDİR???</a:t>
            </a:r>
            <a:endParaRPr lang="tr-TR" dirty="0">
              <a:solidFill>
                <a:srgbClr val="FF0000"/>
              </a:solidFill>
            </a:endParaRPr>
          </a:p>
        </p:txBody>
      </p:sp>
      <p:sp>
        <p:nvSpPr>
          <p:cNvPr id="3" name="2 İçerik Yer Tutucusu"/>
          <p:cNvSpPr>
            <a:spLocks noGrp="1"/>
          </p:cNvSpPr>
          <p:nvPr>
            <p:ph idx="1"/>
          </p:nvPr>
        </p:nvSpPr>
        <p:spPr/>
        <p:txBody>
          <a:bodyPr>
            <a:normAutofit/>
          </a:bodyPr>
          <a:lstStyle/>
          <a:p>
            <a:r>
              <a:rPr lang="tr-TR" dirty="0"/>
              <a:t>Yediğimiz besinlerin özellikle karbonhidrat içeren besinlerin çoğu vücutta enerji için kullanılmak üzere </a:t>
            </a:r>
            <a:r>
              <a:rPr lang="tr-TR" dirty="0" err="1"/>
              <a:t>glukoza</a:t>
            </a:r>
            <a:r>
              <a:rPr lang="tr-TR" dirty="0"/>
              <a:t> dönüştürülür. </a:t>
            </a:r>
          </a:p>
        </p:txBody>
      </p:sp>
      <p:pic>
        <p:nvPicPr>
          <p:cNvPr id="4" name="3 Resim" descr="images ATP.png"/>
          <p:cNvPicPr>
            <a:picLocks noChangeAspect="1"/>
          </p:cNvPicPr>
          <p:nvPr/>
        </p:nvPicPr>
        <p:blipFill>
          <a:blip r:embed="rId2" cstate="print"/>
          <a:stretch>
            <a:fillRect/>
          </a:stretch>
        </p:blipFill>
        <p:spPr>
          <a:xfrm>
            <a:off x="1475656" y="3368690"/>
            <a:ext cx="5544616" cy="250669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HİPO.jpg"/>
          <p:cNvPicPr>
            <a:picLocks noGrp="1" noChangeAspect="1"/>
          </p:cNvPicPr>
          <p:nvPr>
            <p:ph idx="1"/>
          </p:nvPr>
        </p:nvPicPr>
        <p:blipFill>
          <a:blip r:embed="rId2" cstate="print"/>
          <a:stretch>
            <a:fillRect/>
          </a:stretch>
        </p:blipFill>
        <p:spPr>
          <a:xfrm>
            <a:off x="2051721" y="1772816"/>
            <a:ext cx="5544616" cy="4104455"/>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Diyabetli hasta kolye,bileklik gibi üzerinde diyabetli olduğunu belirten şeyler taşımalıdır.</a:t>
            </a:r>
            <a:endParaRPr lang="tr-TR" dirty="0"/>
          </a:p>
        </p:txBody>
      </p:sp>
      <p:pic>
        <p:nvPicPr>
          <p:cNvPr id="5" name="4 Resim" descr="KOLYE 2.jpg"/>
          <p:cNvPicPr>
            <a:picLocks noChangeAspect="1"/>
          </p:cNvPicPr>
          <p:nvPr/>
        </p:nvPicPr>
        <p:blipFill>
          <a:blip r:embed="rId2" cstate="print"/>
          <a:stretch>
            <a:fillRect/>
          </a:stretch>
        </p:blipFill>
        <p:spPr>
          <a:xfrm>
            <a:off x="6444208" y="3356992"/>
            <a:ext cx="2143125" cy="2143125"/>
          </a:xfrm>
          <a:prstGeom prst="rect">
            <a:avLst/>
          </a:prstGeom>
        </p:spPr>
      </p:pic>
      <p:pic>
        <p:nvPicPr>
          <p:cNvPr id="6" name="5 Resim" descr="KOLYE.jpg"/>
          <p:cNvPicPr>
            <a:picLocks noChangeAspect="1"/>
          </p:cNvPicPr>
          <p:nvPr/>
        </p:nvPicPr>
        <p:blipFill>
          <a:blip r:embed="rId3" cstate="print"/>
          <a:stretch>
            <a:fillRect/>
          </a:stretch>
        </p:blipFill>
        <p:spPr>
          <a:xfrm>
            <a:off x="827584" y="3789040"/>
            <a:ext cx="3028950" cy="151447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Belirtilerin hafif olduğu durumlarda 5-6 adet kesme şekeri bir bardak ılık suda eritilip içirilir ya da 1 büyük çay bardağı şekerli meyve suyu verilebilir</a:t>
            </a:r>
            <a:endParaRPr lang="tr-TR" dirty="0"/>
          </a:p>
        </p:txBody>
      </p:sp>
      <p:pic>
        <p:nvPicPr>
          <p:cNvPr id="4" name="3 Resim" descr="şeker çay.jpg"/>
          <p:cNvPicPr>
            <a:picLocks noChangeAspect="1"/>
          </p:cNvPicPr>
          <p:nvPr/>
        </p:nvPicPr>
        <p:blipFill>
          <a:blip r:embed="rId2" cstate="print"/>
          <a:stretch>
            <a:fillRect/>
          </a:stretch>
        </p:blipFill>
        <p:spPr>
          <a:xfrm>
            <a:off x="6300192" y="3861048"/>
            <a:ext cx="2066925" cy="2067272"/>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İyileşme belirtileri görülmezse 2 çay kaşığı dolusu şeker ya da 5-6 adet kesme şeker az miktarda suda eritilip küçük yudumlar halinde içirilmelidir</a:t>
            </a:r>
            <a:endParaRPr lang="tr-TR" dirty="0"/>
          </a:p>
        </p:txBody>
      </p:sp>
      <p:pic>
        <p:nvPicPr>
          <p:cNvPr id="4" name="3 Resim" descr="ŞEKER.jpg"/>
          <p:cNvPicPr>
            <a:picLocks noChangeAspect="1"/>
          </p:cNvPicPr>
          <p:nvPr/>
        </p:nvPicPr>
        <p:blipFill>
          <a:blip r:embed="rId2" cstate="print"/>
          <a:stretch>
            <a:fillRect/>
          </a:stretch>
        </p:blipFill>
        <p:spPr>
          <a:xfrm>
            <a:off x="2843808" y="3789040"/>
            <a:ext cx="2857500" cy="16002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Şuur kaybını olduğu hipoglisemide ise ağızdan şeker veya şekerli su verilemez. Bu durumda kas içine </a:t>
            </a:r>
            <a:r>
              <a:rPr lang="tr-TR" dirty="0" err="1" smtClean="0"/>
              <a:t>glukagon</a:t>
            </a:r>
            <a:r>
              <a:rPr lang="tr-TR" dirty="0" smtClean="0"/>
              <a:t> enjeksiyonu gereklidir ve bu iğnenin yapılması hayati önem taşır. </a:t>
            </a:r>
            <a:endParaRPr lang="tr-TR" dirty="0"/>
          </a:p>
        </p:txBody>
      </p:sp>
      <p:pic>
        <p:nvPicPr>
          <p:cNvPr id="4" name="3 Resim" descr="İĞNE 4.jpg"/>
          <p:cNvPicPr>
            <a:picLocks noChangeAspect="1"/>
          </p:cNvPicPr>
          <p:nvPr/>
        </p:nvPicPr>
        <p:blipFill>
          <a:blip r:embed="rId2" cstate="print"/>
          <a:stretch>
            <a:fillRect/>
          </a:stretch>
        </p:blipFill>
        <p:spPr>
          <a:xfrm>
            <a:off x="3347864" y="4077072"/>
            <a:ext cx="2390775" cy="191452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DİYEBET BELİRTİLERİ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“Sürekli susama hissi/ağız kuruluğu, çok su içme ve suya doyamama, çok ve sık idrar yapma, sınıfta sık tuvalete gitme, gece idrara çıkma, yatağını ıslatma, iştah artması (küçük çocuklarda görülmeyebilir), çok yemesine rağmen kilo kaybı, kolay yorulma, halsizlik, bitkinlik, okula devamda aksamalar, derslerde başarısızlık, karın ağrısı, nefeste koku olması başlıca belirtilerdir. Bu şikayetlerden şüphelenerek uzmana başvurulduğunda kan şekeri yüksekliği saptanıp diyabet tanısı konulur.  Ancak tanı gecikirse “diyabetik </a:t>
            </a:r>
            <a:r>
              <a:rPr lang="tr-TR" dirty="0" err="1" smtClean="0"/>
              <a:t>ketoasidoz</a:t>
            </a:r>
            <a:r>
              <a:rPr lang="tr-TR" dirty="0" smtClean="0"/>
              <a:t> ve diyabet(şeker) koması” gelişebilir.”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OBEZİTE</a:t>
            </a:r>
            <a:endParaRPr lang="tr-TR" dirty="0"/>
          </a:p>
        </p:txBody>
      </p:sp>
      <p:sp>
        <p:nvSpPr>
          <p:cNvPr id="3" name="2 İçerik Yer Tutucusu"/>
          <p:cNvSpPr>
            <a:spLocks noGrp="1"/>
          </p:cNvSpPr>
          <p:nvPr>
            <p:ph idx="1"/>
          </p:nvPr>
        </p:nvSpPr>
        <p:spPr/>
        <p:txBody>
          <a:bodyPr>
            <a:normAutofit/>
          </a:bodyPr>
          <a:lstStyle/>
          <a:p>
            <a:r>
              <a:rPr lang="tr-TR" dirty="0" smtClean="0"/>
              <a:t>Günlük alınan </a:t>
            </a:r>
            <a:r>
              <a:rPr lang="tr-TR" dirty="0" err="1" smtClean="0"/>
              <a:t>enejjinin</a:t>
            </a:r>
            <a:r>
              <a:rPr lang="tr-TR" dirty="0" smtClean="0"/>
              <a:t> harcanan enerjiden fazla olması durumunda, harcanamayan enerji </a:t>
            </a:r>
            <a:r>
              <a:rPr lang="tr-TR" dirty="0" err="1" smtClean="0"/>
              <a:t>vucutta</a:t>
            </a:r>
            <a:r>
              <a:rPr lang="tr-TR" dirty="0" smtClean="0"/>
              <a:t> yağ olarak depolanmakta ve </a:t>
            </a:r>
            <a:r>
              <a:rPr lang="tr-TR" dirty="0" err="1" smtClean="0"/>
              <a:t>obezite</a:t>
            </a:r>
            <a:r>
              <a:rPr lang="tr-TR" dirty="0" smtClean="0"/>
              <a:t> oluşumuna neden olmaktadır.</a:t>
            </a:r>
          </a:p>
          <a:p>
            <a:endParaRPr lang="tr-TR" dirty="0"/>
          </a:p>
        </p:txBody>
      </p:sp>
      <p:pic>
        <p:nvPicPr>
          <p:cNvPr id="4" name="3 Resim" descr="OBEZİTE 1.jpg"/>
          <p:cNvPicPr>
            <a:picLocks noChangeAspect="1"/>
          </p:cNvPicPr>
          <p:nvPr/>
        </p:nvPicPr>
        <p:blipFill>
          <a:blip r:embed="rId2" cstate="print"/>
          <a:stretch>
            <a:fillRect/>
          </a:stretch>
        </p:blipFill>
        <p:spPr>
          <a:xfrm>
            <a:off x="2267744" y="4293096"/>
            <a:ext cx="2743200" cy="166687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Buna paralel olarak, günümüz teknolojisindeki gelişmeler, yaşamı kolaylaştırmakla birlikte, günlük hareketleri önemli ölçüde sınırlamıştır.</a:t>
            </a:r>
          </a:p>
        </p:txBody>
      </p:sp>
      <p:pic>
        <p:nvPicPr>
          <p:cNvPr id="4" name="3 Resim" descr="OBEZİTE 2.jpg"/>
          <p:cNvPicPr>
            <a:picLocks noChangeAspect="1"/>
          </p:cNvPicPr>
          <p:nvPr/>
        </p:nvPicPr>
        <p:blipFill>
          <a:blip r:embed="rId2" cstate="print"/>
          <a:stretch>
            <a:fillRect/>
          </a:stretch>
        </p:blipFill>
        <p:spPr>
          <a:xfrm>
            <a:off x="1331640" y="3933056"/>
            <a:ext cx="2533650" cy="180022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Anlaşılacağı üzere </a:t>
            </a:r>
            <a:r>
              <a:rPr lang="tr-TR" dirty="0" err="1" smtClean="0"/>
              <a:t>obezite</a:t>
            </a:r>
            <a:r>
              <a:rPr lang="tr-TR" dirty="0" smtClean="0"/>
              <a:t>; besinlerle alınan enerjinin (kalori) harcanan enerjiden fazla olması ve fazla enerjinin vücutta yağ olarak depolanması (%20 veya daha fazla) sonucu ortaya çıkan, yaşam kalitesini ve süresini olumsuz yönde etkileyen bir hastalık olarak kabul edilmektedir.</a:t>
            </a:r>
          </a:p>
        </p:txBody>
      </p:sp>
      <p:pic>
        <p:nvPicPr>
          <p:cNvPr id="4" name="3 Resim" descr="OBEZİTE 3.jpg"/>
          <p:cNvPicPr>
            <a:picLocks noChangeAspect="1"/>
          </p:cNvPicPr>
          <p:nvPr/>
        </p:nvPicPr>
        <p:blipFill>
          <a:blip r:embed="rId2" cstate="print"/>
          <a:stretch>
            <a:fillRect/>
          </a:stretch>
        </p:blipFill>
        <p:spPr>
          <a:xfrm>
            <a:off x="4644008" y="4581128"/>
            <a:ext cx="3043039" cy="2276872"/>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OBEZİTENİN YOL AÇTIĞI SAĞLIK SORUNLARI</a:t>
            </a:r>
            <a:endParaRPr lang="tr-TR" dirty="0">
              <a:solidFill>
                <a:srgbClr val="FF0000"/>
              </a:solidFill>
            </a:endParaRPr>
          </a:p>
        </p:txBody>
      </p:sp>
      <p:sp>
        <p:nvSpPr>
          <p:cNvPr id="5" name="4 İçerik Yer Tutucusu"/>
          <p:cNvSpPr>
            <a:spLocks noGrp="1"/>
          </p:cNvSpPr>
          <p:nvPr>
            <p:ph idx="1"/>
          </p:nvPr>
        </p:nvSpPr>
        <p:spPr/>
        <p:txBody>
          <a:bodyPr/>
          <a:lstStyle/>
          <a:p>
            <a:r>
              <a:rPr lang="tr-TR" dirty="0" smtClean="0"/>
              <a:t>Şeker hastalığı</a:t>
            </a:r>
            <a:br>
              <a:rPr lang="tr-TR" dirty="0" smtClean="0"/>
            </a:br>
            <a:r>
              <a:rPr lang="tr-TR" dirty="0" smtClean="0"/>
              <a:t>Hipertansiyon</a:t>
            </a:r>
            <a:br>
              <a:rPr lang="tr-TR" dirty="0" smtClean="0"/>
            </a:br>
            <a:r>
              <a:rPr lang="tr-TR" dirty="0" smtClean="0"/>
              <a:t>Uyku </a:t>
            </a:r>
            <a:r>
              <a:rPr lang="tr-TR" dirty="0" err="1" smtClean="0"/>
              <a:t>apnesi</a:t>
            </a:r>
            <a:r>
              <a:rPr lang="tr-TR" dirty="0" smtClean="0"/>
              <a:t>,</a:t>
            </a:r>
            <a:br>
              <a:rPr lang="tr-TR" dirty="0" smtClean="0"/>
            </a:br>
            <a:r>
              <a:rPr lang="tr-TR" dirty="0" smtClean="0"/>
              <a:t>Karaciğer yağlanması </a:t>
            </a:r>
            <a:br>
              <a:rPr lang="tr-TR" dirty="0" smtClean="0"/>
            </a:br>
            <a:r>
              <a:rPr lang="tr-TR" dirty="0" smtClean="0"/>
              <a:t>Astım </a:t>
            </a:r>
            <a:br>
              <a:rPr lang="tr-TR" dirty="0" smtClean="0"/>
            </a:br>
            <a:r>
              <a:rPr lang="tr-TR" dirty="0" smtClean="0"/>
              <a:t>Solunum zorluğu </a:t>
            </a:r>
            <a:br>
              <a:rPr lang="tr-TR" dirty="0" smtClean="0"/>
            </a:br>
            <a:r>
              <a:rPr lang="tr-TR" dirty="0" err="1" smtClean="0"/>
              <a:t>Dejeneratif</a:t>
            </a:r>
            <a:r>
              <a:rPr lang="tr-TR" dirty="0" smtClean="0"/>
              <a:t> eklem hastalıkları</a:t>
            </a:r>
            <a:br>
              <a:rPr lang="tr-TR" dirty="0" smtClean="0"/>
            </a:br>
            <a:r>
              <a:rPr lang="tr-TR" dirty="0" err="1" smtClean="0"/>
              <a:t>Menstruasyon</a:t>
            </a:r>
            <a:r>
              <a:rPr lang="tr-TR" dirty="0" smtClean="0"/>
              <a:t> düzensizlikleri </a:t>
            </a:r>
            <a:br>
              <a:rPr lang="tr-TR" dirty="0" smtClean="0"/>
            </a:br>
            <a:r>
              <a:rPr lang="tr-TR" dirty="0" smtClean="0"/>
              <a:t>Ruhsal sorunlar </a:t>
            </a:r>
            <a:endParaRPr lang="tr-TR" dirty="0"/>
          </a:p>
        </p:txBody>
      </p:sp>
      <p:pic>
        <p:nvPicPr>
          <p:cNvPr id="4" name="3 Resim" descr="YENİ 3.jpg"/>
          <p:cNvPicPr>
            <a:picLocks noChangeAspect="1"/>
          </p:cNvPicPr>
          <p:nvPr/>
        </p:nvPicPr>
        <p:blipFill>
          <a:blip r:embed="rId2" cstate="print"/>
          <a:stretch>
            <a:fillRect/>
          </a:stretch>
        </p:blipFill>
        <p:spPr>
          <a:xfrm>
            <a:off x="5004048" y="2276872"/>
            <a:ext cx="3371850" cy="13525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dirty="0" smtClean="0"/>
              <a:t>Midenin arka yüzeyinde yerleşik bir organ olan pankreas, kaslarımızın ve diğer dokuların kandan </a:t>
            </a:r>
            <a:r>
              <a:rPr lang="tr-TR" dirty="0" err="1" smtClean="0"/>
              <a:t>glukozu</a:t>
            </a:r>
            <a:r>
              <a:rPr lang="tr-TR" dirty="0" smtClean="0"/>
              <a:t> alıp enerji olarak kullanmalarını sağlayan "</a:t>
            </a:r>
            <a:r>
              <a:rPr lang="tr-TR" u="sng" dirty="0" err="1" smtClean="0"/>
              <a:t>insülin</a:t>
            </a:r>
            <a:r>
              <a:rPr lang="tr-TR" dirty="0" smtClean="0"/>
              <a:t>" adı verilen bir hormon üretir. </a:t>
            </a:r>
            <a:endParaRPr lang="tr-TR" dirty="0"/>
          </a:p>
        </p:txBody>
      </p:sp>
      <p:pic>
        <p:nvPicPr>
          <p:cNvPr id="4" name="3 Resim" descr="PANKREAS.Jpeg"/>
          <p:cNvPicPr>
            <a:picLocks noChangeAspect="1"/>
          </p:cNvPicPr>
          <p:nvPr/>
        </p:nvPicPr>
        <p:blipFill>
          <a:blip r:embed="rId2" cstate="print"/>
          <a:stretch>
            <a:fillRect/>
          </a:stretch>
        </p:blipFill>
        <p:spPr>
          <a:xfrm>
            <a:off x="4644008" y="3695161"/>
            <a:ext cx="2160240" cy="3162839"/>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OBEZİTE TEDAVİ YÖNTEMLERİ</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•Tıbbi beslenme (diyet) tedavisi</a:t>
            </a:r>
            <a:br>
              <a:rPr lang="tr-TR" dirty="0" smtClean="0"/>
            </a:br>
            <a:r>
              <a:rPr lang="tr-TR" dirty="0" smtClean="0"/>
              <a:t>•Egzersiz tedavisi</a:t>
            </a:r>
            <a:br>
              <a:rPr lang="tr-TR" dirty="0" smtClean="0"/>
            </a:br>
            <a:r>
              <a:rPr lang="tr-TR" dirty="0" smtClean="0"/>
              <a:t>•Davranış değişikliği tedavisi</a:t>
            </a:r>
            <a:br>
              <a:rPr lang="tr-TR" dirty="0" smtClean="0"/>
            </a:br>
            <a:r>
              <a:rPr lang="tr-TR" dirty="0" smtClean="0"/>
              <a:t>•Farmakolojik tedavi</a:t>
            </a:r>
            <a:br>
              <a:rPr lang="tr-TR" dirty="0" smtClean="0"/>
            </a:br>
            <a:r>
              <a:rPr lang="tr-TR" dirty="0" smtClean="0"/>
              <a:t>•Cerrahi tedavi</a:t>
            </a:r>
            <a:endParaRPr lang="tr-TR" dirty="0"/>
          </a:p>
        </p:txBody>
      </p:sp>
      <p:pic>
        <p:nvPicPr>
          <p:cNvPr id="4" name="3 Resim" descr="YENİ.jpg"/>
          <p:cNvPicPr>
            <a:picLocks noChangeAspect="1"/>
          </p:cNvPicPr>
          <p:nvPr/>
        </p:nvPicPr>
        <p:blipFill>
          <a:blip r:embed="rId2" cstate="print"/>
          <a:stretch>
            <a:fillRect/>
          </a:stretch>
        </p:blipFill>
        <p:spPr>
          <a:xfrm>
            <a:off x="5508104" y="4005064"/>
            <a:ext cx="2905125" cy="157162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Beslenme düzeni </a:t>
            </a:r>
            <a:r>
              <a:rPr lang="tr-TR" dirty="0" err="1" smtClean="0"/>
              <a:t>obezitenin</a:t>
            </a:r>
            <a:r>
              <a:rPr lang="tr-TR" dirty="0" smtClean="0"/>
              <a:t> en büyük nedeni olarak karşımıza çıkmaktadır. </a:t>
            </a:r>
            <a:r>
              <a:rPr lang="tr-TR" dirty="0" err="1" smtClean="0"/>
              <a:t>Elbetteki</a:t>
            </a:r>
            <a:r>
              <a:rPr lang="tr-TR" dirty="0" smtClean="0"/>
              <a:t> </a:t>
            </a:r>
            <a:r>
              <a:rPr lang="tr-TR" dirty="0" err="1" smtClean="0"/>
              <a:t>Fast</a:t>
            </a:r>
            <a:r>
              <a:rPr lang="tr-TR" dirty="0" smtClean="0"/>
              <a:t>-</a:t>
            </a:r>
            <a:r>
              <a:rPr lang="tr-TR" dirty="0" err="1" smtClean="0"/>
              <a:t>food</a:t>
            </a:r>
            <a:r>
              <a:rPr lang="tr-TR" dirty="0" smtClean="0"/>
              <a:t> beslenme bu konuda başı çekiyor. </a:t>
            </a:r>
            <a:r>
              <a:rPr lang="tr-TR" dirty="0" err="1" smtClean="0"/>
              <a:t>Fast</a:t>
            </a:r>
            <a:r>
              <a:rPr lang="tr-TR" dirty="0" smtClean="0"/>
              <a:t>-</a:t>
            </a:r>
            <a:r>
              <a:rPr lang="tr-TR" dirty="0" err="1" smtClean="0"/>
              <a:t>food</a:t>
            </a:r>
            <a:r>
              <a:rPr lang="tr-TR" dirty="0" smtClean="0"/>
              <a:t> gıdaların içerdiği yağ türleri ve kalori oranları nedeniyle </a:t>
            </a:r>
            <a:r>
              <a:rPr lang="tr-TR" dirty="0" err="1" smtClean="0"/>
              <a:t>obeziteye</a:t>
            </a:r>
            <a:r>
              <a:rPr lang="tr-TR" dirty="0" smtClean="0"/>
              <a:t> yol açmaktadır. </a:t>
            </a:r>
            <a:endParaRPr lang="tr-TR" dirty="0"/>
          </a:p>
        </p:txBody>
      </p:sp>
      <p:pic>
        <p:nvPicPr>
          <p:cNvPr id="4" name="3 Resim" descr="YENİİİİ.jpg"/>
          <p:cNvPicPr>
            <a:picLocks noChangeAspect="1"/>
          </p:cNvPicPr>
          <p:nvPr/>
        </p:nvPicPr>
        <p:blipFill>
          <a:blip r:embed="rId2" cstate="print"/>
          <a:stretch>
            <a:fillRect/>
          </a:stretch>
        </p:blipFill>
        <p:spPr>
          <a:xfrm>
            <a:off x="2483768" y="4437112"/>
            <a:ext cx="2143125" cy="214312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Özellikle genç nesilden itibaren alışkanlık haline getirilen </a:t>
            </a:r>
            <a:r>
              <a:rPr lang="tr-TR" dirty="0" err="1" smtClean="0"/>
              <a:t>Fast</a:t>
            </a:r>
            <a:r>
              <a:rPr lang="tr-TR" dirty="0" smtClean="0"/>
              <a:t>-</a:t>
            </a:r>
            <a:r>
              <a:rPr lang="tr-TR" dirty="0" err="1" smtClean="0"/>
              <a:t>food</a:t>
            </a:r>
            <a:r>
              <a:rPr lang="tr-TR" dirty="0" smtClean="0"/>
              <a:t> beslenme </a:t>
            </a:r>
            <a:r>
              <a:rPr lang="tr-TR" dirty="0" err="1" smtClean="0"/>
              <a:t>obez</a:t>
            </a:r>
            <a:r>
              <a:rPr lang="tr-TR" dirty="0" smtClean="0"/>
              <a:t> bir nesil yetişmesinde çok etkili olmaktadır. </a:t>
            </a:r>
            <a:endParaRPr lang="tr-TR" dirty="0"/>
          </a:p>
        </p:txBody>
      </p:sp>
      <p:pic>
        <p:nvPicPr>
          <p:cNvPr id="4" name="3 Resim" descr="YENİ2.jpg"/>
          <p:cNvPicPr>
            <a:picLocks noChangeAspect="1"/>
          </p:cNvPicPr>
          <p:nvPr/>
        </p:nvPicPr>
        <p:blipFill>
          <a:blip r:embed="rId2" cstate="print"/>
          <a:stretch>
            <a:fillRect/>
          </a:stretch>
        </p:blipFill>
        <p:spPr>
          <a:xfrm>
            <a:off x="1331640" y="4293096"/>
            <a:ext cx="2857500" cy="160020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Fast</a:t>
            </a:r>
            <a:r>
              <a:rPr lang="tr-TR" dirty="0" smtClean="0"/>
              <a:t>-</a:t>
            </a:r>
            <a:r>
              <a:rPr lang="tr-TR" dirty="0" err="1" smtClean="0"/>
              <a:t>food</a:t>
            </a:r>
            <a:r>
              <a:rPr lang="tr-TR" dirty="0" smtClean="0"/>
              <a:t> beslenmenin bir diğer sakıncası da ayaküstü çok hızlı tüketilmesi ve bu şekilde hızlı yemek yiyen kişin doyduğunu anlamadan daha fazla yemek yemesidir.</a:t>
            </a:r>
            <a:endParaRPr lang="tr-TR" dirty="0"/>
          </a:p>
        </p:txBody>
      </p:sp>
      <p:pic>
        <p:nvPicPr>
          <p:cNvPr id="4" name="3 Resim" descr="YENİİİİ.jpg"/>
          <p:cNvPicPr>
            <a:picLocks noChangeAspect="1"/>
          </p:cNvPicPr>
          <p:nvPr/>
        </p:nvPicPr>
        <p:blipFill>
          <a:blip r:embed="rId2" cstate="print"/>
          <a:stretch>
            <a:fillRect/>
          </a:stretch>
        </p:blipFill>
        <p:spPr>
          <a:xfrm>
            <a:off x="3707904" y="3789040"/>
            <a:ext cx="2143125" cy="2143125"/>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1.Tıbbi beslenme (diyet) tedavisi</a:t>
            </a:r>
          </a:p>
          <a:p>
            <a:r>
              <a:rPr lang="tr-TR" dirty="0" smtClean="0"/>
              <a:t>Diyet mutlaka kişiye özgü ve ılımlı olmalıdır. Diyet tedavisinde amaç enerji açığı oluşturarak vücut yağ depolarında azalma sağlamaktır. Genelde günde 500-600 kalori kısıtlaması haftada 0.5 kg ve 6 ayda yüzde 10 kadar bir zayıflamaya neden olur. Günlük kalori bölünerek kahvaltıda yüzde 20-25, öğle yemeğinde yüzde 30-35, akşam yemeğinde yüzde 30-35 oranlarında sık yemek yemeleri ve açlık hissinin baskılanması önemlidir.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2.Egzersiz tedavisi</a:t>
            </a:r>
          </a:p>
          <a:p>
            <a:r>
              <a:rPr lang="tr-TR" dirty="0" smtClean="0"/>
              <a:t>Fiziksel aktivite rejimine başlamadan önce mutlaka kalp ve solunum kontrollerinin yapılması gerekir. Ayrıca yürüme mesafesindeki yerler için taşıt kullanılmaması, otobüsten bir durak önce inilmesi, asansör yerine merdiven kullanılması, arabanın mümkün olduğunca uzak yerlere park edilmesi yararlı olabilir.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SAĞLIKLI MUTLU YAŞAMLAR</a:t>
            </a:r>
          </a:p>
          <a:p>
            <a:r>
              <a:rPr lang="tr-TR" dirty="0" smtClean="0"/>
              <a:t>BİZİ DİNLEDİĞİNİZ İÇİN TEŞEKKÜR EDERİZ</a:t>
            </a:r>
            <a:endParaRPr lang="tr-TR" dirty="0"/>
          </a:p>
        </p:txBody>
      </p:sp>
      <p:pic>
        <p:nvPicPr>
          <p:cNvPr id="4" name="3 Resim" descr="obeziteden-kurtulmak-icin-hareket-edin-uyarisi-4654322_5051_o.jpg"/>
          <p:cNvPicPr>
            <a:picLocks noChangeAspect="1"/>
          </p:cNvPicPr>
          <p:nvPr/>
        </p:nvPicPr>
        <p:blipFill>
          <a:blip r:embed="rId2" cstate="print"/>
          <a:stretch>
            <a:fillRect/>
          </a:stretch>
        </p:blipFill>
        <p:spPr>
          <a:xfrm>
            <a:off x="2627784" y="3284984"/>
            <a:ext cx="4286250" cy="32194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Besinlerle kana geçen </a:t>
            </a:r>
            <a:r>
              <a:rPr lang="tr-TR" dirty="0" err="1" smtClean="0"/>
              <a:t>glukoz</a:t>
            </a:r>
            <a:r>
              <a:rPr lang="tr-TR" dirty="0" smtClean="0"/>
              <a:t>, </a:t>
            </a:r>
            <a:r>
              <a:rPr lang="tr-TR" dirty="0" err="1" smtClean="0"/>
              <a:t>insülin</a:t>
            </a:r>
            <a:r>
              <a:rPr lang="tr-TR" dirty="0" smtClean="0"/>
              <a:t> hormonu aracılığı ile hücrelere girer. Hücreler </a:t>
            </a:r>
            <a:r>
              <a:rPr lang="tr-TR" dirty="0" err="1" smtClean="0"/>
              <a:t>glukozu</a:t>
            </a:r>
            <a:r>
              <a:rPr lang="tr-TR" dirty="0" smtClean="0"/>
              <a:t> yakıt olarak kullanır . Eğer </a:t>
            </a:r>
            <a:r>
              <a:rPr lang="tr-TR" dirty="0" err="1" smtClean="0"/>
              <a:t>glukoz</a:t>
            </a:r>
            <a:r>
              <a:rPr lang="tr-TR" dirty="0" smtClean="0"/>
              <a:t> miktarı vücudun yakıt ihtiyacından fazla ise </a:t>
            </a:r>
            <a:r>
              <a:rPr lang="tr-TR" dirty="0" err="1" smtClean="0"/>
              <a:t>karaçiğerde</a:t>
            </a:r>
            <a:r>
              <a:rPr lang="tr-TR" dirty="0" smtClean="0"/>
              <a:t> (şeker deposu=glikojen), yağ dokusunda depolanır.</a:t>
            </a:r>
            <a:endParaRPr lang="tr-TR" dirty="0"/>
          </a:p>
        </p:txBody>
      </p:sp>
      <p:pic>
        <p:nvPicPr>
          <p:cNvPr id="4" name="3 Resim" descr="KARACAİĞER.jpg"/>
          <p:cNvPicPr>
            <a:picLocks noChangeAspect="1"/>
          </p:cNvPicPr>
          <p:nvPr/>
        </p:nvPicPr>
        <p:blipFill>
          <a:blip r:embed="rId2" cstate="print"/>
          <a:stretch>
            <a:fillRect/>
          </a:stretch>
        </p:blipFill>
        <p:spPr>
          <a:xfrm>
            <a:off x="5724128" y="4437112"/>
            <a:ext cx="2390775" cy="19145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İşte </a:t>
            </a:r>
            <a:r>
              <a:rPr lang="tr-TR" dirty="0" smtClean="0">
                <a:solidFill>
                  <a:srgbClr val="FF0000"/>
                </a:solidFill>
              </a:rPr>
              <a:t>DİYABET</a:t>
            </a:r>
            <a:r>
              <a:rPr lang="tr-TR" dirty="0" smtClean="0"/>
              <a:t>, </a:t>
            </a:r>
            <a:r>
              <a:rPr lang="tr-TR" dirty="0" err="1"/>
              <a:t>vücudunuzunda</a:t>
            </a:r>
            <a:r>
              <a:rPr lang="tr-TR" dirty="0"/>
              <a:t> pankreas adlı salgı bezinin yeterli miktarda </a:t>
            </a:r>
            <a:r>
              <a:rPr lang="tr-TR" dirty="0" err="1"/>
              <a:t>insülin</a:t>
            </a:r>
            <a:r>
              <a:rPr lang="tr-TR" dirty="0"/>
              <a:t> hormonu üretmemesi ya da ürettiği </a:t>
            </a:r>
            <a:r>
              <a:rPr lang="tr-TR" dirty="0" err="1"/>
              <a:t>insulin</a:t>
            </a:r>
            <a:r>
              <a:rPr lang="tr-TR" dirty="0"/>
              <a:t> hormonunun etkili bir şekilde kullanılamaması durumun da gelişen ve ömür boyu süren bir hastalıktır. Sonuç olarak kişi, yediği besinlerden kana geçen şekeri yani </a:t>
            </a:r>
            <a:r>
              <a:rPr lang="tr-TR" dirty="0" err="1"/>
              <a:t>glukozu</a:t>
            </a:r>
            <a:r>
              <a:rPr lang="tr-TR" dirty="0"/>
              <a:t> kullanamaz ve kan şekeri yükselir (</a:t>
            </a:r>
            <a:r>
              <a:rPr lang="tr-TR" u="sng" dirty="0" err="1"/>
              <a:t>hiperglisemi</a:t>
            </a:r>
            <a:r>
              <a:rPr lang="tr-TR"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FF0000"/>
                </a:solidFill>
              </a:rPr>
              <a:t>DİYABET</a:t>
            </a:r>
            <a:r>
              <a:rPr lang="tr-TR" dirty="0" smtClean="0"/>
              <a:t> </a:t>
            </a:r>
            <a:r>
              <a:rPr lang="tr-TR" dirty="0" smtClean="0">
                <a:solidFill>
                  <a:srgbClr val="FF0000"/>
                </a:solidFill>
              </a:rPr>
              <a:t>ÇEŞİTLERİ</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solidFill>
                  <a:srgbClr val="FF0000"/>
                </a:solidFill>
              </a:rPr>
              <a:t>A)TİP 1 DİYABET:</a:t>
            </a:r>
          </a:p>
          <a:p>
            <a:pPr>
              <a:buNone/>
            </a:pPr>
            <a:r>
              <a:rPr lang="tr-TR" u="sng" dirty="0" smtClean="0"/>
              <a:t>Tip 1 diyabet</a:t>
            </a:r>
            <a:r>
              <a:rPr lang="tr-TR" dirty="0" smtClean="0"/>
              <a:t>, pankreasta bulunan ve </a:t>
            </a:r>
            <a:r>
              <a:rPr lang="tr-TR" dirty="0" err="1" smtClean="0"/>
              <a:t>insülin</a:t>
            </a:r>
            <a:r>
              <a:rPr lang="tr-TR" dirty="0" smtClean="0"/>
              <a:t> üreten beta hücrelerinin </a:t>
            </a:r>
            <a:r>
              <a:rPr lang="tr-TR" dirty="0" err="1" smtClean="0"/>
              <a:t>otoimmün</a:t>
            </a:r>
            <a:r>
              <a:rPr lang="tr-TR" dirty="0" smtClean="0"/>
              <a:t> bir süreç sonunda zedelenmesi ile meydana gelmektedir. </a:t>
            </a:r>
            <a:endParaRPr lang="tr-TR" dirty="0">
              <a:solidFill>
                <a:srgbClr val="FF0000"/>
              </a:solidFill>
            </a:endParaRPr>
          </a:p>
        </p:txBody>
      </p:sp>
      <p:pic>
        <p:nvPicPr>
          <p:cNvPr id="4" name="3 Resim" descr="TİP 1.jpg"/>
          <p:cNvPicPr>
            <a:picLocks noChangeAspect="1"/>
          </p:cNvPicPr>
          <p:nvPr/>
        </p:nvPicPr>
        <p:blipFill>
          <a:blip r:embed="rId2" cstate="print"/>
          <a:stretch>
            <a:fillRect/>
          </a:stretch>
        </p:blipFill>
        <p:spPr>
          <a:xfrm>
            <a:off x="2051720" y="4653136"/>
            <a:ext cx="3028950" cy="15144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Hastalar, mutlak veya göreceli bir </a:t>
            </a:r>
            <a:r>
              <a:rPr lang="tr-TR" dirty="0" err="1" smtClean="0"/>
              <a:t>insülin</a:t>
            </a:r>
            <a:r>
              <a:rPr lang="tr-TR" dirty="0" smtClean="0"/>
              <a:t> yetersizliği olduğundan ömür boyu </a:t>
            </a:r>
            <a:r>
              <a:rPr lang="tr-TR" dirty="0" err="1" smtClean="0"/>
              <a:t>insülin</a:t>
            </a:r>
            <a:r>
              <a:rPr lang="tr-TR" dirty="0" smtClean="0"/>
              <a:t> hormonunu </a:t>
            </a:r>
            <a:r>
              <a:rPr lang="tr-TR" dirty="0" err="1" smtClean="0"/>
              <a:t>dışardan</a:t>
            </a:r>
            <a:r>
              <a:rPr lang="tr-TR" dirty="0" smtClean="0"/>
              <a:t> (enjeksiyon yoluyla) almak zorundandırlar</a:t>
            </a:r>
            <a:endParaRPr lang="tr-TR" dirty="0"/>
          </a:p>
        </p:txBody>
      </p:sp>
      <p:pic>
        <p:nvPicPr>
          <p:cNvPr id="4" name="3 Resim" descr="TİP 1 2.jpg"/>
          <p:cNvPicPr>
            <a:picLocks noChangeAspect="1"/>
          </p:cNvPicPr>
          <p:nvPr/>
        </p:nvPicPr>
        <p:blipFill>
          <a:blip r:embed="rId2" cstate="print"/>
          <a:stretch>
            <a:fillRect/>
          </a:stretch>
        </p:blipFill>
        <p:spPr>
          <a:xfrm>
            <a:off x="1907704" y="4221088"/>
            <a:ext cx="4536504" cy="1800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İnsülin</a:t>
            </a:r>
            <a:r>
              <a:rPr lang="tr-TR" dirty="0" smtClean="0"/>
              <a:t> hormonlarının eksikliği sonucu ortaya çıkan Tip 1 diyabet, sıklıkla </a:t>
            </a:r>
            <a:r>
              <a:rPr lang="tr-TR" u="sng" dirty="0" smtClean="0"/>
              <a:t>çocukluk ve gençlik </a:t>
            </a:r>
            <a:r>
              <a:rPr lang="tr-TR" dirty="0" smtClean="0"/>
              <a:t>yaşlarında ortaya çıktığı için “</a:t>
            </a:r>
            <a:r>
              <a:rPr lang="tr-TR" dirty="0" err="1" smtClean="0">
                <a:solidFill>
                  <a:srgbClr val="FF0000"/>
                </a:solidFill>
              </a:rPr>
              <a:t>Juvenil</a:t>
            </a:r>
            <a:r>
              <a:rPr lang="tr-TR" dirty="0" smtClean="0">
                <a:solidFill>
                  <a:srgbClr val="FF0000"/>
                </a:solidFill>
              </a:rPr>
              <a:t> diyabet</a:t>
            </a:r>
            <a:r>
              <a:rPr lang="tr-TR" dirty="0" smtClean="0"/>
              <a:t>” adını da alır.</a:t>
            </a:r>
            <a:endParaRPr lang="tr-TR" dirty="0"/>
          </a:p>
        </p:txBody>
      </p:sp>
      <p:pic>
        <p:nvPicPr>
          <p:cNvPr id="4" name="3 Resim" descr="TİP 1 3.jpg"/>
          <p:cNvPicPr>
            <a:picLocks noChangeAspect="1"/>
          </p:cNvPicPr>
          <p:nvPr/>
        </p:nvPicPr>
        <p:blipFill>
          <a:blip r:embed="rId2" cstate="print"/>
          <a:stretch>
            <a:fillRect/>
          </a:stretch>
        </p:blipFill>
        <p:spPr>
          <a:xfrm>
            <a:off x="2483768" y="4077072"/>
            <a:ext cx="3744416" cy="213588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TİP 1 DİYABET NEDEN OLUR?</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 Bilinmeyen bir nedenle harekete geçen bağışıklık sistemi, </a:t>
            </a:r>
            <a:r>
              <a:rPr lang="tr-TR" dirty="0" err="1" smtClean="0"/>
              <a:t>insülin</a:t>
            </a:r>
            <a:r>
              <a:rPr lang="tr-TR" dirty="0" smtClean="0"/>
              <a:t> yapımını üstlenen pankreas beta hücrelini tahrip etmektedir. Bu tahribat %80’in üzerine ulaştığında hastalık belirtileri ortaya çıkar.</a:t>
            </a:r>
            <a:endParaRPr lang="tr-TR" dirty="0"/>
          </a:p>
        </p:txBody>
      </p:sp>
      <p:pic>
        <p:nvPicPr>
          <p:cNvPr id="4" name="3 Resim" descr="cocuklarda-diyabet-nasil-anlasilir-tip-1-tip-2-diyabet-nedir-fotograflar-4-gelgez.jpg"/>
          <p:cNvPicPr>
            <a:picLocks noChangeAspect="1"/>
          </p:cNvPicPr>
          <p:nvPr/>
        </p:nvPicPr>
        <p:blipFill>
          <a:blip r:embed="rId2" cstate="print"/>
          <a:stretch>
            <a:fillRect/>
          </a:stretch>
        </p:blipFill>
        <p:spPr>
          <a:xfrm>
            <a:off x="4499992" y="4293096"/>
            <a:ext cx="3995936" cy="2142842"/>
          </a:xfrm>
          <a:prstGeom prst="rect">
            <a:avLst/>
          </a:prstGeom>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892</Words>
  <Application>Microsoft Office PowerPoint</Application>
  <PresentationFormat>Ekran Gösterisi (4:3)</PresentationFormat>
  <Paragraphs>51</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Ofis Teması</vt:lpstr>
      <vt:lpstr>DİYABET HAKKINDA HERŞEY</vt:lpstr>
      <vt:lpstr>DİYABET NEDİR???</vt:lpstr>
      <vt:lpstr>Slayt 3</vt:lpstr>
      <vt:lpstr>Slayt 4</vt:lpstr>
      <vt:lpstr>Slayt 5</vt:lpstr>
      <vt:lpstr>DİYABET ÇEŞİTLERİ</vt:lpstr>
      <vt:lpstr>Slayt 7</vt:lpstr>
      <vt:lpstr>Slayt 8</vt:lpstr>
      <vt:lpstr>TİP 1 DİYABET NEDEN OLUR?</vt:lpstr>
      <vt:lpstr>TİP 1 DİYABET TEDAVİSİ</vt:lpstr>
      <vt:lpstr>Slayt 11</vt:lpstr>
      <vt:lpstr>TİP 2 DİYABET NEDİR?</vt:lpstr>
      <vt:lpstr>Slayt 13</vt:lpstr>
      <vt:lpstr>Slayt 14</vt:lpstr>
      <vt:lpstr>Slayt 15</vt:lpstr>
      <vt:lpstr>DİYABETTE ACİL SORUNLAR</vt:lpstr>
      <vt:lpstr>Slayt 17</vt:lpstr>
      <vt:lpstr>HİPOGLİSEMİ</vt:lpstr>
      <vt:lpstr>Slayt 19</vt:lpstr>
      <vt:lpstr>Slayt 20</vt:lpstr>
      <vt:lpstr>Slayt 21</vt:lpstr>
      <vt:lpstr>Slayt 22</vt:lpstr>
      <vt:lpstr>Slayt 23</vt:lpstr>
      <vt:lpstr>Slayt 24</vt:lpstr>
      <vt:lpstr>DİYEBET BELİRTİLERİ</vt:lpstr>
      <vt:lpstr>OBEZİTE</vt:lpstr>
      <vt:lpstr>Slayt 27</vt:lpstr>
      <vt:lpstr>Slayt 28</vt:lpstr>
      <vt:lpstr>OBEZİTENİN YOL AÇTIĞI SAĞLIK SORUNLARI</vt:lpstr>
      <vt:lpstr>OBEZİTE TEDAVİ YÖNTEMLERİ</vt:lpstr>
      <vt:lpstr>Slayt 31</vt:lpstr>
      <vt:lpstr>Slayt 32</vt:lpstr>
      <vt:lpstr>Slayt 33</vt:lpstr>
      <vt:lpstr>Slayt 34</vt:lpstr>
      <vt:lpstr>Slayt 35</vt:lpstr>
      <vt:lpstr>Slayt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DİYABET HAKKINDA HERŞEY</dc:title>
  <dc:creator>Özge</dc:creator>
  <cp:lastModifiedBy>Özge</cp:lastModifiedBy>
  <cp:revision>16</cp:revision>
  <dcterms:created xsi:type="dcterms:W3CDTF">2018-12-10T10:42:33Z</dcterms:created>
  <dcterms:modified xsi:type="dcterms:W3CDTF">2019-11-13T10:56:46Z</dcterms:modified>
</cp:coreProperties>
</file>